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67" r:id="rId3"/>
    <p:sldId id="268" r:id="rId4"/>
    <p:sldId id="259" r:id="rId5"/>
    <p:sldId id="258" r:id="rId6"/>
    <p:sldId id="256" r:id="rId7"/>
    <p:sldId id="260" r:id="rId8"/>
    <p:sldId id="262" r:id="rId9"/>
    <p:sldId id="263" r:id="rId10"/>
    <p:sldId id="269" r:id="rId1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4C71"/>
    <a:srgbClr val="242582"/>
    <a:srgbClr val="2F2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9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73B46-ACBE-4073-B50D-7D47A685E8E0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50122-A764-4657-BD5F-EFEC26C1B0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2938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DCDACB-B30F-DB1D-FC99-027DF408C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E90894D-AF61-3C6C-ABCA-A53546BFE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02FE99-6424-639E-483F-7127D6F2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72A409-E218-C12D-8034-3F2EF720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5405CB-57DB-F472-4530-E9B93400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2929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A18C8-8FF2-6418-0A49-8EFF057F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1BFB71-0C14-DCCF-654A-EAD4CF069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1CC1CF-B533-B01E-5469-06E60406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2D9E4-4FA7-26B8-6525-D92C722D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2D1A8C-5C4F-EA10-7CBB-FB34D289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56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66F97E-B8F5-F306-CCC5-6E3F524E5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F0D577-F473-515B-C55B-54B0D6435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0FC508-B5E5-D634-5507-54C243BE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5177A6-E460-D105-F61B-5FF278DB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FBE250-5409-7ED4-2D8B-64713634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8683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D0047-238D-58A4-B318-823A5DC2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47172-CFD6-0F93-161B-83A8DE3B0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785DDA-5EC6-971F-AE26-72988578E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89227F-3FE5-E344-496B-5FC142474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C1AF2A-0112-36D9-7A3C-660F2ED6A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725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45D58-9D21-0653-E6D5-F0552663E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87B325-79C7-C220-034B-8CA7CB5C9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F2B1FD-98D9-C628-0E49-655CA715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DF6768-D9B7-6C08-7AB0-7DC1D87A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2E5E50-BB4B-F171-F6D3-24A2BEC1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7222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C3A04-FD9C-9DEA-FFDE-68F15FBC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546226-3EC4-A8B5-66DD-EEC17B005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87B1C5-10E4-3718-3253-BDAB12984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CFCAA4-159D-60C1-44F5-417A89BB6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D5AB10-7C08-3EA9-D33D-2F579C4D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A2125C-51BA-A0D7-E85C-F4B18C19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758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2E783-DA13-FEFE-B0D3-247661389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AA89B5-35E4-803C-29DD-3EA0FF844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F07C4F-DD47-510C-459D-9BBEF0DCD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CB14A73-B65D-479A-7564-33FDFAB75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022DD5-C78C-304B-132E-2C0989887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7CE6D36-368F-D062-F5DD-429A86001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A537063-B1BA-D64F-CDF0-A063A222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6F3EC35-6D53-1FEB-68D0-F5133B53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718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9D9A6-415E-A243-4E88-C2043B2A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E6FC96E-2E4F-8ADD-DE91-CF735908E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08FB5A-0AAD-7510-06D9-F11C511F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5977A7-A105-EE9D-AC38-D20EE638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127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A7DFA9C-AB5C-3987-47C1-6AE5AF7B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1BAE80-A145-73EE-DF68-B0DDFCC7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D01201-02A2-55CA-FD2F-9687C804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115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4EF02-2E5C-4BA4-C256-32AD4062F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14699-387C-5A5B-5A63-56A54924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6322ED-E7F2-F8A8-7AF6-6E77E12C1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2C8BF6-0E33-7713-9259-037CF7ACE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6EE4E4-5F3F-597A-751C-9CE0ACDF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EBD4CB-6AB9-DC7F-AC0F-9C03F1257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537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2D381-78C5-B0A4-FF43-F0344B79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F3ECC67-0E25-51D8-088B-46D81933DC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108E34-4C42-05DA-69C0-E4866A199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2F5257-44F3-0C57-2CB4-A122D411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0E1330-9765-DA4A-9800-462EB3DCF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C667EE-A778-1D57-6EBD-9F5C7DCE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386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6128A-CA72-3CDD-AE79-68DE57650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FF8E7B-9C24-90FE-3D63-3FBC79E06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BA376B-B525-5638-FEFA-C15BCFCE7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857BEC-896E-4F11-A09E-F73292263CA8}" type="datetimeFigureOut">
              <a:rPr lang="LID4096" smtClean="0"/>
              <a:t>11/20/2024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BB7FFD-4FA2-AEEC-4938-CA704140A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7362A3-CDCA-D3E8-A848-D6BEF842D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3DDB15-AE9F-44E1-9803-C83FDD8C1AA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2675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5549A5-56CC-2AFC-5D5E-AE65A886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411923"/>
            <a:ext cx="9144000" cy="2387600"/>
          </a:xfrm>
        </p:spPr>
        <p:txBody>
          <a:bodyPr/>
          <a:lstStyle/>
          <a:p>
            <a:r>
              <a:rPr lang="en-US" dirty="0"/>
              <a:t>Smart city</a:t>
            </a:r>
            <a:endParaRPr lang="LID4096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2AD381-5A2E-7B34-0D5C-F8FC8C206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62105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sz="1800" dirty="0"/>
              <a:t>Сделали: </a:t>
            </a:r>
            <a:r>
              <a:rPr lang="ru-RU" sz="1800" dirty="0" err="1"/>
              <a:t>Кашымбеков</a:t>
            </a:r>
            <a:r>
              <a:rPr lang="ru-RU" sz="1800" dirty="0"/>
              <a:t> А., Абдраимов И. и </a:t>
            </a:r>
            <a:r>
              <a:rPr lang="ru-RU" sz="1800" dirty="0" err="1"/>
              <a:t>Мырзабек</a:t>
            </a:r>
            <a:endParaRPr lang="ru-RU" sz="1800" dirty="0"/>
          </a:p>
          <a:p>
            <a:pPr algn="r"/>
            <a:r>
              <a:rPr lang="ru-RU" sz="1800" dirty="0"/>
              <a:t>Проверила: Мисс Алия</a:t>
            </a:r>
          </a:p>
        </p:txBody>
      </p:sp>
    </p:spTree>
    <p:extLst>
      <p:ext uri="{BB962C8B-B14F-4D97-AF65-F5344CB8AC3E}">
        <p14:creationId xmlns:p14="http://schemas.microsoft.com/office/powerpoint/2010/main" val="1661799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148DD9D-99F8-C4DC-F3F6-B8AFB6C6C9E6}"/>
              </a:ext>
            </a:extLst>
          </p:cNvPr>
          <p:cNvGrpSpPr/>
          <p:nvPr/>
        </p:nvGrpSpPr>
        <p:grpSpPr>
          <a:xfrm>
            <a:off x="668038" y="355647"/>
            <a:ext cx="10383625" cy="5242084"/>
            <a:chOff x="668038" y="355647"/>
            <a:chExt cx="10383625" cy="5242084"/>
          </a:xfrm>
        </p:grpSpPr>
        <p:pic>
          <p:nvPicPr>
            <p:cNvPr id="3" name="Picture 2" descr="Коты - Memepedia">
              <a:extLst>
                <a:ext uri="{FF2B5EF4-FFF2-40B4-BE49-F238E27FC236}">
                  <a16:creationId xmlns:a16="http://schemas.microsoft.com/office/drawing/2014/main" id="{6CB87221-1411-965A-DB87-84260ADF8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038" y="1917193"/>
              <a:ext cx="6236615" cy="3680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значок хлопка вектор PNG , хлопок, поздравление, хлопать в ладоши PNG  картинки и пнг рисунок для бесплатной загрузки">
              <a:extLst>
                <a:ext uri="{FF2B5EF4-FFF2-40B4-BE49-F238E27FC236}">
                  <a16:creationId xmlns:a16="http://schemas.microsoft.com/office/drawing/2014/main" id="{B2782E2D-BACA-738C-EAAC-82274055C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97554">
              <a:off x="6246748" y="3281168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Облачко с текстом: овальное 4">
              <a:extLst>
                <a:ext uri="{FF2B5EF4-FFF2-40B4-BE49-F238E27FC236}">
                  <a16:creationId xmlns:a16="http://schemas.microsoft.com/office/drawing/2014/main" id="{4AF1DEA1-AC0D-DD82-7FD4-68432430CBFA}"/>
                </a:ext>
              </a:extLst>
            </p:cNvPr>
            <p:cNvSpPr/>
            <p:nvPr/>
          </p:nvSpPr>
          <p:spPr>
            <a:xfrm>
              <a:off x="6153092" y="355647"/>
              <a:ext cx="4898571" cy="2397967"/>
            </a:xfrm>
            <a:prstGeom prst="wedgeEllipseCallout">
              <a:avLst>
                <a:gd name="adj1" fmla="val -46166"/>
                <a:gd name="adj2" fmla="val 4382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4800" b="1" dirty="0">
                  <a:solidFill>
                    <a:schemeClr val="tx1"/>
                  </a:solidFill>
                </a:rPr>
                <a:t>ВСЕ</a:t>
              </a:r>
              <a:endParaRPr lang="LID4096" sz="4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26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B5DEE0-B082-3FB8-1DFF-8AAAA72EA579}"/>
              </a:ext>
            </a:extLst>
          </p:cNvPr>
          <p:cNvSpPr/>
          <p:nvPr/>
        </p:nvSpPr>
        <p:spPr>
          <a:xfrm>
            <a:off x="-93306" y="0"/>
            <a:ext cx="12285306" cy="6858000"/>
          </a:xfrm>
          <a:prstGeom prst="rect">
            <a:avLst/>
          </a:prstGeom>
          <a:solidFill>
            <a:srgbClr val="2F2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9A300-5501-E828-5141-9B2389E9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9201" y="1525482"/>
            <a:ext cx="1866900" cy="4038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093E56-48B6-4F06-B297-98D2729D2EC5}"/>
              </a:ext>
            </a:extLst>
          </p:cNvPr>
          <p:cNvSpPr txBox="1"/>
          <p:nvPr/>
        </p:nvSpPr>
        <p:spPr>
          <a:xfrm>
            <a:off x="3965510" y="945122"/>
            <a:ext cx="3853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F64C7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Введение в </a:t>
            </a:r>
            <a:r>
              <a:rPr lang="en-US" sz="3600" dirty="0">
                <a:solidFill>
                  <a:srgbClr val="F64C7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IOT</a:t>
            </a:r>
            <a:endParaRPr lang="ru-RU" sz="3600" b="0" i="0" dirty="0">
              <a:solidFill>
                <a:srgbClr val="F64C7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C4F41-46E6-ED17-D0C1-27DC88AEE547}"/>
              </a:ext>
            </a:extLst>
          </p:cNvPr>
          <p:cNvSpPr txBox="1"/>
          <p:nvPr/>
        </p:nvSpPr>
        <p:spPr>
          <a:xfrm>
            <a:off x="104939" y="3281919"/>
            <a:ext cx="5787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Интернет вещей (</a:t>
            </a:r>
            <a:r>
              <a:rPr lang="ru-RU" b="1" dirty="0" err="1">
                <a:solidFill>
                  <a:srgbClr val="F64C7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IoT</a:t>
            </a: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— это сеть взаимосвязанных устройств, которые могут обмениваться данными через интернет без участия человека. Эти технологии находят применение во множестве сфер: от умных домов до умных городов. Цель </a:t>
            </a:r>
            <a:r>
              <a:rPr lang="ru-RU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IoT</a:t>
            </a: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улучшение качества жизни, автоматизация процессов и эффективное использование ресурсов.</a:t>
            </a:r>
            <a:endParaRPr lang="LID4096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B83AB6D-5F10-4A82-8539-C7A60DA3F361}"/>
              </a:ext>
            </a:extLst>
          </p:cNvPr>
          <p:cNvGrpSpPr/>
          <p:nvPr/>
        </p:nvGrpSpPr>
        <p:grpSpPr>
          <a:xfrm>
            <a:off x="6858086" y="3041331"/>
            <a:ext cx="4814511" cy="2789499"/>
            <a:chOff x="6932730" y="1525482"/>
            <a:chExt cx="4814511" cy="2789499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109DC8B6-0418-3955-65DD-22CE4C119FC0}"/>
                </a:ext>
              </a:extLst>
            </p:cNvPr>
            <p:cNvSpPr/>
            <p:nvPr/>
          </p:nvSpPr>
          <p:spPr>
            <a:xfrm>
              <a:off x="6932730" y="1525482"/>
              <a:ext cx="4814511" cy="2789499"/>
            </a:xfrm>
            <a:prstGeom prst="roundRect">
              <a:avLst>
                <a:gd name="adj" fmla="val 4634"/>
              </a:avLst>
            </a:prstGeom>
            <a:solidFill>
              <a:srgbClr val="242582"/>
            </a:solidFill>
            <a:ln>
              <a:solidFill>
                <a:srgbClr val="F64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1026" name="Picture 2" descr="What is the Future of IoT in Smart Cities? | Soracom">
              <a:extLst>
                <a:ext uri="{FF2B5EF4-FFF2-40B4-BE49-F238E27FC236}">
                  <a16:creationId xmlns:a16="http://schemas.microsoft.com/office/drawing/2014/main" id="{7B3BC2CD-2A63-0168-BE5B-7D6D7F45C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012" y="1620360"/>
              <a:ext cx="4621763" cy="259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09FB970-4AE2-9E82-58B1-F7FDFB84D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87" y="187353"/>
            <a:ext cx="2086860" cy="208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108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B5DEE0-B082-3FB8-1DFF-8AAAA72EA579}"/>
              </a:ext>
            </a:extLst>
          </p:cNvPr>
          <p:cNvSpPr/>
          <p:nvPr/>
        </p:nvSpPr>
        <p:spPr>
          <a:xfrm>
            <a:off x="0" y="-213360"/>
            <a:ext cx="13314784" cy="7557796"/>
          </a:xfrm>
          <a:prstGeom prst="rect">
            <a:avLst/>
          </a:prstGeom>
          <a:solidFill>
            <a:srgbClr val="2425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9A300-5501-E828-5141-9B2389E9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213" y="1880896"/>
            <a:ext cx="1866900" cy="403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5D50E2-E52B-18A2-F4E1-01DBD3E3FA9C}"/>
              </a:ext>
            </a:extLst>
          </p:cNvPr>
          <p:cNvSpPr txBox="1"/>
          <p:nvPr/>
        </p:nvSpPr>
        <p:spPr>
          <a:xfrm>
            <a:off x="4820292" y="2367171"/>
            <a:ext cx="35223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i="0" dirty="0">
                <a:solidFill>
                  <a:srgbClr val="F64C7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Умный город</a:t>
            </a:r>
            <a:endParaRPr lang="LID4096" sz="6600" b="1" dirty="0">
              <a:solidFill>
                <a:srgbClr val="F64C7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2" descr="Smart IoT Sensing Solutions - Advantech">
            <a:extLst>
              <a:ext uri="{FF2B5EF4-FFF2-40B4-BE49-F238E27FC236}">
                <a16:creationId xmlns:a16="http://schemas.microsoft.com/office/drawing/2014/main" id="{E6E2F01F-B6D8-401A-981A-D4DD2FC43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21" y="0"/>
            <a:ext cx="3745064" cy="210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-Fi — Википедия">
            <a:extLst>
              <a:ext uri="{FF2B5EF4-FFF2-40B4-BE49-F238E27FC236}">
                <a16:creationId xmlns:a16="http://schemas.microsoft.com/office/drawing/2014/main" id="{D39F7129-B880-0BEF-E5C1-00E52F73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57" y="398470"/>
            <a:ext cx="3215640" cy="190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A149FE8-7D75-9E6F-6E9F-99E35ABE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97" y="5179209"/>
            <a:ext cx="2540317" cy="147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31EE12E-5F8A-69AC-2BFC-1634B9CB6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953" y="3324675"/>
            <a:ext cx="29051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2C6212-1A75-1909-D85C-528C5F51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36" y="3101702"/>
            <a:ext cx="29051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08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B5DEE0-B082-3FB8-1DFF-8AAAA72EA579}"/>
              </a:ext>
            </a:extLst>
          </p:cNvPr>
          <p:cNvSpPr/>
          <p:nvPr/>
        </p:nvSpPr>
        <p:spPr>
          <a:xfrm>
            <a:off x="0" y="-213360"/>
            <a:ext cx="13314784" cy="7557796"/>
          </a:xfrm>
          <a:prstGeom prst="rect">
            <a:avLst/>
          </a:prstGeom>
          <a:solidFill>
            <a:srgbClr val="2425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9A300-5501-E828-5141-9B2389E9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213" y="1880896"/>
            <a:ext cx="1866900" cy="403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5D50E2-E52B-18A2-F4E1-01DBD3E3FA9C}"/>
              </a:ext>
            </a:extLst>
          </p:cNvPr>
          <p:cNvSpPr txBox="1"/>
          <p:nvPr/>
        </p:nvSpPr>
        <p:spPr>
          <a:xfrm>
            <a:off x="440055" y="727609"/>
            <a:ext cx="11678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0" dirty="0">
                <a:solidFill>
                  <a:srgbClr val="F64C7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Основные компоненты умного города </a:t>
            </a:r>
            <a:endParaRPr lang="LID4096" sz="4000" b="1" dirty="0">
              <a:solidFill>
                <a:srgbClr val="F64C7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0FF1C-3CA9-8123-0A14-CE5A081E2259}"/>
              </a:ext>
            </a:extLst>
          </p:cNvPr>
          <p:cNvSpPr txBox="1"/>
          <p:nvPr/>
        </p:nvSpPr>
        <p:spPr>
          <a:xfrm>
            <a:off x="440055" y="2736502"/>
            <a:ext cx="7157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64C71"/>
              </a:buClr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Умная инфраструктура</a:t>
            </a:r>
          </a:p>
          <a:p>
            <a:pPr marL="285750" indent="-285750">
              <a:buClr>
                <a:srgbClr val="F64C71"/>
              </a:buClr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Умный транспорт</a:t>
            </a:r>
            <a:endParaRPr lang="ru-RU" sz="2800" dirty="0">
              <a:solidFill>
                <a:srgbClr val="FFFFFF"/>
              </a:solidFill>
              <a:latin typeface="Roboto" panose="02000000000000000000" pitchFamily="2" charset="0"/>
            </a:endParaRPr>
          </a:p>
          <a:p>
            <a:pPr marL="285750" indent="-285750">
              <a:buClr>
                <a:srgbClr val="F64C71"/>
              </a:buClr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Умные дома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1DFBB36-C66C-DDEE-823A-99E4A73F2ED6}"/>
              </a:ext>
            </a:extLst>
          </p:cNvPr>
          <p:cNvSpPr/>
          <p:nvPr/>
        </p:nvSpPr>
        <p:spPr>
          <a:xfrm>
            <a:off x="6657392" y="2376464"/>
            <a:ext cx="5402580" cy="2876550"/>
          </a:xfrm>
          <a:prstGeom prst="roundRect">
            <a:avLst>
              <a:gd name="adj" fmla="val 2760"/>
            </a:avLst>
          </a:prstGeom>
          <a:solidFill>
            <a:srgbClr val="2F2FA1"/>
          </a:solidFill>
          <a:ln>
            <a:solidFill>
              <a:srgbClr val="F64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50" name="Picture 2" descr="Что такое умный город и где уже реализована эта концепция — Лайфхакер">
            <a:extLst>
              <a:ext uri="{FF2B5EF4-FFF2-40B4-BE49-F238E27FC236}">
                <a16:creationId xmlns:a16="http://schemas.microsoft.com/office/drawing/2014/main" id="{FD0FEA70-D29B-BB15-DF7C-B2A055857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892" y="2561199"/>
            <a:ext cx="5014158" cy="250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62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B5DEE0-B082-3FB8-1DFF-8AAAA72EA579}"/>
              </a:ext>
            </a:extLst>
          </p:cNvPr>
          <p:cNvSpPr/>
          <p:nvPr/>
        </p:nvSpPr>
        <p:spPr>
          <a:xfrm>
            <a:off x="-93306" y="0"/>
            <a:ext cx="12285306" cy="6858000"/>
          </a:xfrm>
          <a:prstGeom prst="rect">
            <a:avLst/>
          </a:prstGeom>
          <a:solidFill>
            <a:srgbClr val="2F2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9A300-5501-E828-5141-9B2389E9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9201" y="1525482"/>
            <a:ext cx="1866900" cy="4038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093E56-48B6-4F06-B297-98D2729D2EC5}"/>
              </a:ext>
            </a:extLst>
          </p:cNvPr>
          <p:cNvSpPr txBox="1"/>
          <p:nvPr/>
        </p:nvSpPr>
        <p:spPr>
          <a:xfrm>
            <a:off x="136542" y="0"/>
            <a:ext cx="6643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0" i="0" dirty="0">
                <a:solidFill>
                  <a:srgbClr val="F64C7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Умная инфраструктура</a:t>
            </a:r>
          </a:p>
          <a:p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C4F41-46E6-ED17-D0C1-27DC88AEE547}"/>
              </a:ext>
            </a:extLst>
          </p:cNvPr>
          <p:cNvSpPr txBox="1"/>
          <p:nvPr/>
        </p:nvSpPr>
        <p:spPr>
          <a:xfrm>
            <a:off x="136542" y="1282621"/>
            <a:ext cx="57873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Основа любого умного города 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инфраструктура</a:t>
            </a:r>
            <a:r>
              <a:rPr lang="ru-RU" sz="2000" dirty="0">
                <a:solidFill>
                  <a:schemeClr val="bg1"/>
                </a:solidFill>
              </a:rPr>
              <a:t>. Например, в Сингапуре используется система датчиков, которая следит за состоянием дорог и мостов, что позволяет своевременно выявлять износ и проводить ремонт.</a:t>
            </a:r>
          </a:p>
          <a:p>
            <a:r>
              <a:rPr lang="ru-RU" sz="2000" dirty="0">
                <a:solidFill>
                  <a:schemeClr val="bg1"/>
                </a:solidFill>
              </a:rPr>
              <a:t>	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В немецком Гамбурге установлены умные фонари, которые автоматически регулируют яркость в зависимости от активности на улице, что снижает энергопотребление.</a:t>
            </a:r>
            <a:endParaRPr lang="LID4096" sz="2000" dirty="0">
              <a:solidFill>
                <a:schemeClr val="bg1"/>
              </a:solidFill>
            </a:endParaRPr>
          </a:p>
        </p:txBody>
      </p:sp>
      <p:pic>
        <p:nvPicPr>
          <p:cNvPr id="3076" name="Picture 4" descr="Конструктивный мониторинг состояния мостов | Dewesoft">
            <a:extLst>
              <a:ext uri="{FF2B5EF4-FFF2-40B4-BE49-F238E27FC236}">
                <a16:creationId xmlns:a16="http://schemas.microsoft.com/office/drawing/2014/main" id="{ACF0F5C9-5A5D-B23F-49CB-CE996022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49" y="280234"/>
            <a:ext cx="4150827" cy="249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DCE5825-935A-BBF1-CDA1-229BFB511237}"/>
              </a:ext>
            </a:extLst>
          </p:cNvPr>
          <p:cNvGrpSpPr/>
          <p:nvPr/>
        </p:nvGrpSpPr>
        <p:grpSpPr>
          <a:xfrm>
            <a:off x="6861570" y="3080606"/>
            <a:ext cx="4734045" cy="2789499"/>
            <a:chOff x="7560101" y="3928766"/>
            <a:chExt cx="4734045" cy="2789499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109DC8B6-0418-3955-65DD-22CE4C119FC0}"/>
                </a:ext>
              </a:extLst>
            </p:cNvPr>
            <p:cNvSpPr/>
            <p:nvPr/>
          </p:nvSpPr>
          <p:spPr>
            <a:xfrm>
              <a:off x="7560101" y="3928766"/>
              <a:ext cx="4734045" cy="2789499"/>
            </a:xfrm>
            <a:prstGeom prst="roundRect">
              <a:avLst>
                <a:gd name="adj" fmla="val 4634"/>
              </a:avLst>
            </a:prstGeom>
            <a:solidFill>
              <a:srgbClr val="242582"/>
            </a:solidFill>
            <a:ln>
              <a:solidFill>
                <a:srgbClr val="F64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3074" name="Picture 2" descr="Свет как инновация: главные тенденции в сфере освещения и света | Читать  design mate">
              <a:extLst>
                <a:ext uri="{FF2B5EF4-FFF2-40B4-BE49-F238E27FC236}">
                  <a16:creationId xmlns:a16="http://schemas.microsoft.com/office/drawing/2014/main" id="{9FADCB42-4A42-B354-2B2C-63FBDF600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1280" y="4065853"/>
              <a:ext cx="4471686" cy="251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C3BBA090-A6D3-5F0F-7077-42132565711D}"/>
              </a:ext>
            </a:extLst>
          </p:cNvPr>
          <p:cNvSpPr/>
          <p:nvPr/>
        </p:nvSpPr>
        <p:spPr>
          <a:xfrm rot="20749031">
            <a:off x="5779025" y="1737471"/>
            <a:ext cx="904240" cy="179556"/>
          </a:xfrm>
          <a:prstGeom prst="rightArrow">
            <a:avLst>
              <a:gd name="adj1" fmla="val 18894"/>
              <a:gd name="adj2" fmla="val 66967"/>
            </a:avLst>
          </a:prstGeom>
          <a:noFill/>
          <a:ln>
            <a:solidFill>
              <a:srgbClr val="F64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7A8BE5C8-B47B-2D3C-5A79-8D07F9ECE14E}"/>
              </a:ext>
            </a:extLst>
          </p:cNvPr>
          <p:cNvSpPr/>
          <p:nvPr/>
        </p:nvSpPr>
        <p:spPr>
          <a:xfrm rot="21329567">
            <a:off x="5643879" y="4543765"/>
            <a:ext cx="904240" cy="179556"/>
          </a:xfrm>
          <a:prstGeom prst="rightArrow">
            <a:avLst>
              <a:gd name="adj1" fmla="val 18894"/>
              <a:gd name="adj2" fmla="val 66967"/>
            </a:avLst>
          </a:prstGeom>
          <a:noFill/>
          <a:ln>
            <a:solidFill>
              <a:srgbClr val="F64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1CBF634D-5B5B-AE88-A1A6-E3BAC0658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122" y="2748293"/>
            <a:ext cx="1183005" cy="118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89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B5DEE0-B082-3FB8-1DFF-8AAAA72EA5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5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9A300-5501-E828-5141-9B2389E9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213" y="1880896"/>
            <a:ext cx="1866900" cy="403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8B1E3B-16FF-FE65-AA33-EDD288789F26}"/>
              </a:ext>
            </a:extLst>
          </p:cNvPr>
          <p:cNvSpPr txBox="1"/>
          <p:nvPr/>
        </p:nvSpPr>
        <p:spPr>
          <a:xfrm>
            <a:off x="843280" y="426720"/>
            <a:ext cx="439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0" i="0" dirty="0">
                <a:solidFill>
                  <a:srgbClr val="F64C7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Умный транспорт</a:t>
            </a:r>
            <a:endParaRPr lang="ru-RU" sz="3600" dirty="0">
              <a:solidFill>
                <a:srgbClr val="F64C7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98FD6-23CA-7C11-994A-E96C817CC778}"/>
              </a:ext>
            </a:extLst>
          </p:cNvPr>
          <p:cNvSpPr txBox="1"/>
          <p:nvPr/>
        </p:nvSpPr>
        <p:spPr>
          <a:xfrm>
            <a:off x="698761" y="1615440"/>
            <a:ext cx="5232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0" dirty="0">
                <a:solidFill>
                  <a:srgbClr val="F64C71"/>
                </a:solidFill>
                <a:effectLst/>
                <a:latin typeface="Roboto" panose="02000000000000000000" pitchFamily="2" charset="0"/>
                <a:ea typeface="PMingLiU-ExtB" panose="02020500000000000000" pitchFamily="18" charset="-120"/>
                <a:cs typeface="Roboto" panose="02000000000000000000" pitchFamily="2" charset="0"/>
              </a:rPr>
              <a:t>Умный транспорт</a:t>
            </a:r>
            <a:r>
              <a:rPr lang="en-US" sz="2000" b="1" i="0" dirty="0">
                <a:solidFill>
                  <a:srgbClr val="F64C71"/>
                </a:solidFill>
                <a:effectLst/>
                <a:latin typeface="Roboto" panose="02000000000000000000" pitchFamily="2" charset="0"/>
                <a:ea typeface="PMingLiU-ExtB" panose="02020500000000000000" pitchFamily="18" charset="-120"/>
                <a:cs typeface="Roboto" panose="02000000000000000000" pitchFamily="2" charset="0"/>
              </a:rPr>
              <a:t> </a:t>
            </a:r>
            <a:r>
              <a:rPr lang="ru-RU" sz="200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PMingLiU-ExtB" panose="02020500000000000000" pitchFamily="18" charset="-120"/>
                <a:cs typeface="Roboto" panose="02000000000000000000" pitchFamily="2" charset="0"/>
              </a:rPr>
              <a:t>является</a:t>
            </a:r>
            <a:r>
              <a:rPr lang="ru-RU" sz="2000" b="1" i="0" dirty="0">
                <a:solidFill>
                  <a:srgbClr val="F64C71"/>
                </a:solidFill>
                <a:effectLst/>
                <a:latin typeface="Roboto" panose="02000000000000000000" pitchFamily="2" charset="0"/>
                <a:ea typeface="PMingLiU-ExtB" panose="02020500000000000000" pitchFamily="18" charset="-120"/>
                <a:cs typeface="Roboto" panose="02000000000000000000" pitchFamily="2" charset="0"/>
              </a:rPr>
              <a:t> </a:t>
            </a:r>
            <a:r>
              <a:rPr lang="ru-RU" sz="200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PMingLiU-ExtB" panose="02020500000000000000" pitchFamily="18" charset="-120"/>
                <a:cs typeface="Roboto" panose="02000000000000000000" pitchFamily="2" charset="0"/>
              </a:rPr>
              <a:t>к</a:t>
            </a:r>
            <a:r>
              <a:rPr lang="ru-RU" sz="2000" dirty="0">
                <a:solidFill>
                  <a:schemeClr val="bg1"/>
                </a:solidFill>
              </a:rPr>
              <a:t>лючевым элементом для борьбы с пробками и загрязнением воздуха. В Барселоне система управления дорожным движением анализирует данные с камер и сенсоров, чтобы перенаправлять потоки машин, снижая заторы. 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sz="2000" dirty="0">
                <a:solidFill>
                  <a:schemeClr val="bg1"/>
                </a:solidFill>
              </a:rPr>
              <a:t>В Китае, в городе Шэньчжэнь, весь автобусный парк работает на электричестве, а маршруты и зарядные станции управляются через </a:t>
            </a:r>
            <a:r>
              <a:rPr lang="ru-RU" sz="2000" dirty="0" err="1">
                <a:solidFill>
                  <a:schemeClr val="bg1"/>
                </a:solidFill>
              </a:rPr>
              <a:t>IoT</a:t>
            </a:r>
            <a:r>
              <a:rPr lang="ru-RU" sz="2000" dirty="0">
                <a:solidFill>
                  <a:schemeClr val="bg1"/>
                </a:solidFill>
              </a:rPr>
              <a:t>-системы. </a:t>
            </a:r>
            <a:endParaRPr lang="LID4096" sz="2000" dirty="0">
              <a:solidFill>
                <a:schemeClr val="bg1"/>
              </a:solidFill>
            </a:endParaRPr>
          </a:p>
        </p:txBody>
      </p:sp>
      <p:pic>
        <p:nvPicPr>
          <p:cNvPr id="1032" name="Picture 8" descr="Автоматизированная система управления дорожным движением">
            <a:extLst>
              <a:ext uri="{FF2B5EF4-FFF2-40B4-BE49-F238E27FC236}">
                <a16:creationId xmlns:a16="http://schemas.microsoft.com/office/drawing/2014/main" id="{B46B84FB-11CD-2D6B-FE98-D3BD248DB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0" y="1615440"/>
            <a:ext cx="5834119" cy="2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95E25D-65B6-3491-0884-513F4BD9B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435" y="5166912"/>
            <a:ext cx="997804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6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6131E35-C0A0-710D-9CC6-C76E02430193}"/>
              </a:ext>
            </a:extLst>
          </p:cNvPr>
          <p:cNvSpPr/>
          <p:nvPr/>
        </p:nvSpPr>
        <p:spPr>
          <a:xfrm>
            <a:off x="0" y="0"/>
            <a:ext cx="12285306" cy="6858000"/>
          </a:xfrm>
          <a:prstGeom prst="rect">
            <a:avLst/>
          </a:prstGeom>
          <a:solidFill>
            <a:srgbClr val="2F2F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855049-5E39-526E-4CA4-413986C0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213" y="1880896"/>
            <a:ext cx="186690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B5E398-BCE0-B2D5-F24C-D32764E42733}"/>
              </a:ext>
            </a:extLst>
          </p:cNvPr>
          <p:cNvSpPr txBox="1"/>
          <p:nvPr/>
        </p:nvSpPr>
        <p:spPr>
          <a:xfrm>
            <a:off x="8260080" y="576900"/>
            <a:ext cx="341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0" i="0" dirty="0">
                <a:solidFill>
                  <a:srgbClr val="F64C7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Умные дома</a:t>
            </a:r>
          </a:p>
          <a:p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0417A-E07B-4B51-1191-E6B885CAE8FB}"/>
              </a:ext>
            </a:extLst>
          </p:cNvPr>
          <p:cNvSpPr txBox="1"/>
          <p:nvPr/>
        </p:nvSpPr>
        <p:spPr>
          <a:xfrm>
            <a:off x="6302399" y="1634580"/>
            <a:ext cx="51917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bg1"/>
                </a:solidFill>
              </a:rPr>
              <a:t>Важной частью умного города являются </a:t>
            </a:r>
            <a:r>
              <a:rPr lang="ru-RU" sz="2000" b="1" dirty="0">
                <a:solidFill>
                  <a:srgbClr val="F64C71"/>
                </a:solidFill>
              </a:rPr>
              <a:t>умные дома</a:t>
            </a:r>
            <a:r>
              <a:rPr lang="ru-RU" sz="2000" dirty="0">
                <a:solidFill>
                  <a:schemeClr val="bg1"/>
                </a:solidFill>
              </a:rPr>
              <a:t>. Эти здания оборудованы системами автоматизации, такими как системы управления освещением и бытовой техникой. Например, в Швеции, в городе Мальмё, дома проектируются с учётом энергосбережения и интеграции солнечных панелей. 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</a:rPr>
              <a:t>В Японии активно развиваются дома с роботами-помощниками, которые облегчают жизнь пожилым людям, а в США популярны системы безопасности, интегрированные с Amazon </a:t>
            </a:r>
            <a:r>
              <a:rPr lang="ru-RU" sz="2000" dirty="0" err="1">
                <a:solidFill>
                  <a:schemeClr val="bg1"/>
                </a:solidFill>
              </a:rPr>
              <a:t>Alexa</a:t>
            </a:r>
            <a:r>
              <a:rPr lang="ru-RU" sz="2000" dirty="0">
                <a:solidFill>
                  <a:schemeClr val="bg1"/>
                </a:solidFill>
              </a:rPr>
              <a:t> или Google </a:t>
            </a:r>
            <a:r>
              <a:rPr lang="ru-RU" sz="2000" dirty="0" err="1">
                <a:solidFill>
                  <a:schemeClr val="bg1"/>
                </a:solidFill>
              </a:rPr>
              <a:t>Nest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  <a:endParaRPr lang="LID4096" sz="2000" dirty="0">
              <a:solidFill>
                <a:schemeClr val="bg1"/>
              </a:solidFill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22D5B0B-4A26-B0FC-03D6-EE19474EE692}"/>
              </a:ext>
            </a:extLst>
          </p:cNvPr>
          <p:cNvGrpSpPr/>
          <p:nvPr/>
        </p:nvGrpSpPr>
        <p:grpSpPr>
          <a:xfrm>
            <a:off x="592222" y="717910"/>
            <a:ext cx="4561838" cy="2552005"/>
            <a:chOff x="6664959" y="2074987"/>
            <a:chExt cx="4592321" cy="3342639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A51C2ADD-A873-8B07-EB16-9F7B073EA426}"/>
                </a:ext>
              </a:extLst>
            </p:cNvPr>
            <p:cNvSpPr/>
            <p:nvPr/>
          </p:nvSpPr>
          <p:spPr>
            <a:xfrm>
              <a:off x="6664959" y="2074987"/>
              <a:ext cx="4592321" cy="3342639"/>
            </a:xfrm>
            <a:prstGeom prst="roundRect">
              <a:avLst>
                <a:gd name="adj" fmla="val 2760"/>
              </a:avLst>
            </a:prstGeom>
            <a:solidFill>
              <a:srgbClr val="242582"/>
            </a:solidFill>
            <a:ln>
              <a:solidFill>
                <a:srgbClr val="F64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4098" name="Picture 2" descr="Солнечные батареи для дома: характеристики, стоимость комплекта и монтажа">
              <a:extLst>
                <a:ext uri="{FF2B5EF4-FFF2-40B4-BE49-F238E27FC236}">
                  <a16:creationId xmlns:a16="http://schemas.microsoft.com/office/drawing/2014/main" id="{03C9E774-7907-76B9-5251-22EA319F7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0190" y="2238871"/>
              <a:ext cx="4306213" cy="3014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3C69C94-408C-50B6-59B6-36501DA15580}"/>
              </a:ext>
            </a:extLst>
          </p:cNvPr>
          <p:cNvGrpSpPr/>
          <p:nvPr/>
        </p:nvGrpSpPr>
        <p:grpSpPr>
          <a:xfrm>
            <a:off x="592222" y="3513421"/>
            <a:ext cx="4561839" cy="2572752"/>
            <a:chOff x="6200140" y="3517238"/>
            <a:chExt cx="5524500" cy="2887665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5E508117-13D2-5A52-7D44-19D68AA04A94}"/>
                </a:ext>
              </a:extLst>
            </p:cNvPr>
            <p:cNvSpPr/>
            <p:nvPr/>
          </p:nvSpPr>
          <p:spPr>
            <a:xfrm>
              <a:off x="6200140" y="3517238"/>
              <a:ext cx="5524500" cy="2887665"/>
            </a:xfrm>
            <a:prstGeom prst="roundRect">
              <a:avLst>
                <a:gd name="adj" fmla="val 2760"/>
              </a:avLst>
            </a:prstGeom>
            <a:solidFill>
              <a:srgbClr val="242582"/>
            </a:solidFill>
            <a:ln>
              <a:solidFill>
                <a:srgbClr val="F64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4100" name="Picture 4" descr="5 домашних роботов, которые изменят вашу жизнь :: Дизайн :: РБК Недвижимость">
              <a:extLst>
                <a:ext uri="{FF2B5EF4-FFF2-40B4-BE49-F238E27FC236}">
                  <a16:creationId xmlns:a16="http://schemas.microsoft.com/office/drawing/2014/main" id="{9B207D2C-73F3-0F8D-C101-442DB7489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047" y="3647439"/>
              <a:ext cx="5236977" cy="2632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294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AB5DEE0-B082-3FB8-1DFF-8AAAA72EA5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58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9A300-5501-E828-5141-9B2389E9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213" y="1880896"/>
            <a:ext cx="1866900" cy="403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8B1E3B-16FF-FE65-AA33-EDD288789F26}"/>
              </a:ext>
            </a:extLst>
          </p:cNvPr>
          <p:cNvSpPr txBox="1"/>
          <p:nvPr/>
        </p:nvSpPr>
        <p:spPr>
          <a:xfrm>
            <a:off x="3144519" y="599440"/>
            <a:ext cx="590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0" i="0" dirty="0">
                <a:solidFill>
                  <a:srgbClr val="F64C71"/>
                </a:solidFill>
                <a:effectLst/>
                <a:latin typeface="Roboto" panose="02000000000000000000" pitchFamily="2" charset="0"/>
              </a:rPr>
              <a:t>Преимущества и вызовы</a:t>
            </a:r>
            <a:endParaRPr lang="LID4096" dirty="0">
              <a:solidFill>
                <a:srgbClr val="F64C7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98FD6-23CA-7C11-994A-E96C817CC778}"/>
              </a:ext>
            </a:extLst>
          </p:cNvPr>
          <p:cNvSpPr txBox="1"/>
          <p:nvPr/>
        </p:nvSpPr>
        <p:spPr>
          <a:xfrm>
            <a:off x="863600" y="1880896"/>
            <a:ext cx="523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64C71"/>
              </a:buCl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Преимущества: экономия ресурсов, улучшение качества жизни.</a:t>
            </a:r>
            <a:endParaRPr lang="ru-RU" sz="2000" dirty="0">
              <a:solidFill>
                <a:srgbClr val="FFFFFF"/>
              </a:solidFill>
              <a:latin typeface="Roboto" panose="02000000000000000000" pitchFamily="2" charset="0"/>
            </a:endParaRPr>
          </a:p>
          <a:p>
            <a:pPr marL="342900" indent="-342900">
              <a:buClr>
                <a:srgbClr val="F64C71"/>
              </a:buClr>
              <a:buFont typeface="Arial" panose="020B0604020202020204" pitchFamily="34" charset="0"/>
              <a:buChar char="•"/>
            </a:pPr>
            <a:endParaRPr lang="ru-RU" sz="2000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pPr marL="342900" indent="-342900">
              <a:buClr>
                <a:srgbClr val="F64C71"/>
              </a:buCl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Вызовы: затраты на внедрение, конфиденциальность данных, технические сбои. </a:t>
            </a:r>
            <a:endParaRPr lang="ru-RU" sz="2000" dirty="0">
              <a:solidFill>
                <a:schemeClr val="bg1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D6D78CD-A90A-8581-119F-C459ED281E1D}"/>
              </a:ext>
            </a:extLst>
          </p:cNvPr>
          <p:cNvGrpSpPr/>
          <p:nvPr/>
        </p:nvGrpSpPr>
        <p:grpSpPr>
          <a:xfrm>
            <a:off x="6431281" y="1818866"/>
            <a:ext cx="5232400" cy="3482754"/>
            <a:chOff x="6262130" y="1515966"/>
            <a:chExt cx="5232400" cy="3482754"/>
          </a:xfrm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4C193C0A-5C7C-770A-BF8D-E773EFBD72EB}"/>
                </a:ext>
              </a:extLst>
            </p:cNvPr>
            <p:cNvSpPr/>
            <p:nvPr/>
          </p:nvSpPr>
          <p:spPr>
            <a:xfrm>
              <a:off x="6262130" y="1515966"/>
              <a:ext cx="5232400" cy="3482754"/>
            </a:xfrm>
            <a:prstGeom prst="roundRect">
              <a:avLst>
                <a:gd name="adj" fmla="val 4634"/>
              </a:avLst>
            </a:prstGeom>
            <a:solidFill>
              <a:srgbClr val="242582"/>
            </a:solidFill>
            <a:ln>
              <a:solidFill>
                <a:srgbClr val="F64C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5122" name="Picture 2" descr="Международный опыт развития «умных городов»: обзор - Цифровая экономика">
              <a:extLst>
                <a:ext uri="{FF2B5EF4-FFF2-40B4-BE49-F238E27FC236}">
                  <a16:creationId xmlns:a16="http://schemas.microsoft.com/office/drawing/2014/main" id="{76408D9E-5A1A-38A6-C0A5-135D2349D8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1600" y="1632267"/>
              <a:ext cx="4876800" cy="324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Рисунок 8" descr="Изображение выглядит как мультфильм, Вымышленный персонаж&#10;&#10;Автоматически созданное описание">
            <a:extLst>
              <a:ext uri="{FF2B5EF4-FFF2-40B4-BE49-F238E27FC236}">
                <a16:creationId xmlns:a16="http://schemas.microsoft.com/office/drawing/2014/main" id="{76E47A16-FA1A-0758-C007-0141F9EDB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44519" y="3559179"/>
            <a:ext cx="242443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4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C0232E-A73E-47E8-B26B-D1716D230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6705" y="951907"/>
            <a:ext cx="1730525" cy="4335255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92321B5-C43F-4686-95C6-A316DE6DC1CB}"/>
              </a:ext>
            </a:extLst>
          </p:cNvPr>
          <p:cNvSpPr txBox="1">
            <a:spLocks/>
          </p:cNvSpPr>
          <p:nvPr/>
        </p:nvSpPr>
        <p:spPr>
          <a:xfrm>
            <a:off x="-1221442" y="864557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0337FA-3A8D-4998-A4AF-291C2CF83726}"/>
              </a:ext>
            </a:extLst>
          </p:cNvPr>
          <p:cNvSpPr/>
          <p:nvPr/>
        </p:nvSpPr>
        <p:spPr>
          <a:xfrm>
            <a:off x="0" y="-46928"/>
            <a:ext cx="12192000" cy="6858000"/>
          </a:xfrm>
          <a:prstGeom prst="rect">
            <a:avLst/>
          </a:prstGeom>
          <a:solidFill>
            <a:srgbClr val="2F2F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44937-B595-4CE1-8733-D9277A5E69A3}"/>
              </a:ext>
            </a:extLst>
          </p:cNvPr>
          <p:cNvSpPr txBox="1"/>
          <p:nvPr/>
        </p:nvSpPr>
        <p:spPr>
          <a:xfrm>
            <a:off x="1566488" y="490242"/>
            <a:ext cx="977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0" i="0" dirty="0">
                <a:solidFill>
                  <a:srgbClr val="F54D7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Концепция умного города</a:t>
            </a:r>
            <a:endParaRPr lang="ru-RU" sz="5400" dirty="0">
              <a:solidFill>
                <a:srgbClr val="F54D7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E2D62-C0E9-4751-9463-2AB07D458C18}"/>
              </a:ext>
            </a:extLst>
          </p:cNvPr>
          <p:cNvSpPr txBox="1"/>
          <p:nvPr/>
        </p:nvSpPr>
        <p:spPr>
          <a:xfrm>
            <a:off x="872144" y="2167369"/>
            <a:ext cx="6612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54D70"/>
              </a:buCl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Повышение качества жизни граждан</a:t>
            </a:r>
          </a:p>
          <a:p>
            <a:pPr marL="285750" indent="-285750">
              <a:buClr>
                <a:srgbClr val="F54D70"/>
              </a:buCl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Устойчивое развитие городской инфраструктуры.  </a:t>
            </a:r>
          </a:p>
          <a:p>
            <a:pPr marL="285750" indent="-285750">
              <a:buClr>
                <a:srgbClr val="F54D70"/>
              </a:buClr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Оптимизация использования ресурсов 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F9742-15E8-4B84-8795-C2A18CAB6520}"/>
              </a:ext>
            </a:extLst>
          </p:cNvPr>
          <p:cNvSpPr txBox="1"/>
          <p:nvPr/>
        </p:nvSpPr>
        <p:spPr>
          <a:xfrm>
            <a:off x="872144" y="1582594"/>
            <a:ext cx="2103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54D70"/>
                </a:solidFill>
              </a:rPr>
              <a:t>Цели: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42E5F7-8DD5-4C5C-A933-5BE3182B8BC4}"/>
              </a:ext>
            </a:extLst>
          </p:cNvPr>
          <p:cNvSpPr txBox="1"/>
          <p:nvPr/>
        </p:nvSpPr>
        <p:spPr>
          <a:xfrm>
            <a:off x="3498196" y="3262469"/>
            <a:ext cx="576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Примеры умных городов</a:t>
            </a:r>
            <a:endParaRPr lang="ru-RU" sz="3200" dirty="0">
              <a:solidFill>
                <a:schemeClr val="bg1"/>
              </a:solidFill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E5A2E6A-D793-4C49-B478-7570EED14D45}"/>
              </a:ext>
            </a:extLst>
          </p:cNvPr>
          <p:cNvGrpSpPr/>
          <p:nvPr/>
        </p:nvGrpSpPr>
        <p:grpSpPr>
          <a:xfrm>
            <a:off x="1069648" y="3970926"/>
            <a:ext cx="2870200" cy="1951195"/>
            <a:chOff x="990600" y="4470400"/>
            <a:chExt cx="2870200" cy="1951195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E62111A3-FC21-49D8-BA13-30C8C91A7191}"/>
                </a:ext>
              </a:extLst>
            </p:cNvPr>
            <p:cNvSpPr/>
            <p:nvPr/>
          </p:nvSpPr>
          <p:spPr>
            <a:xfrm>
              <a:off x="990600" y="4470400"/>
              <a:ext cx="2870200" cy="1951195"/>
            </a:xfrm>
            <a:prstGeom prst="roundRect">
              <a:avLst/>
            </a:prstGeom>
            <a:solidFill>
              <a:srgbClr val="2F2FA1"/>
            </a:solidFill>
            <a:ln>
              <a:solidFill>
                <a:srgbClr val="F54D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26" name="Picture 2" descr="Отдых в Сингапуре. Все что нужно знать о Сингапуре: климат, курорты, кухня,  виза">
              <a:extLst>
                <a:ext uri="{FF2B5EF4-FFF2-40B4-BE49-F238E27FC236}">
                  <a16:creationId xmlns:a16="http://schemas.microsoft.com/office/drawing/2014/main" id="{B4A49560-87D0-4826-B131-CB8E25AD3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925" y="4644366"/>
              <a:ext cx="2495550" cy="1666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7606930-A393-4FDE-8E41-A80374EAA012}"/>
              </a:ext>
            </a:extLst>
          </p:cNvPr>
          <p:cNvGrpSpPr/>
          <p:nvPr/>
        </p:nvGrpSpPr>
        <p:grpSpPr>
          <a:xfrm>
            <a:off x="4474672" y="3970925"/>
            <a:ext cx="2870200" cy="1951195"/>
            <a:chOff x="4474672" y="3970925"/>
            <a:chExt cx="2870200" cy="1951195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E0041C5B-6F74-44B3-860B-7375C2D53554}"/>
                </a:ext>
              </a:extLst>
            </p:cNvPr>
            <p:cNvSpPr/>
            <p:nvPr/>
          </p:nvSpPr>
          <p:spPr>
            <a:xfrm>
              <a:off x="4474672" y="3970925"/>
              <a:ext cx="2870200" cy="1951195"/>
            </a:xfrm>
            <a:prstGeom prst="roundRect">
              <a:avLst/>
            </a:prstGeom>
            <a:solidFill>
              <a:srgbClr val="2F2FA1"/>
            </a:solidFill>
            <a:ln>
              <a:solidFill>
                <a:srgbClr val="F54D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2FE8DB5B-5FE9-4C84-8056-CD780F6CA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1579" y="4116606"/>
              <a:ext cx="2130098" cy="1704078"/>
            </a:xfrm>
            <a:prstGeom prst="rect">
              <a:avLst/>
            </a:prstGeom>
          </p:spPr>
        </p:pic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9DC2AF82-4327-4D65-B0F1-ADA57D20DD54}"/>
              </a:ext>
            </a:extLst>
          </p:cNvPr>
          <p:cNvGrpSpPr/>
          <p:nvPr/>
        </p:nvGrpSpPr>
        <p:grpSpPr>
          <a:xfrm>
            <a:off x="7879696" y="3993048"/>
            <a:ext cx="2870200" cy="1951195"/>
            <a:chOff x="7879696" y="3993048"/>
            <a:chExt cx="2870200" cy="1951195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41895929-251D-4E13-A9AA-26C7B480D9C6}"/>
                </a:ext>
              </a:extLst>
            </p:cNvPr>
            <p:cNvSpPr/>
            <p:nvPr/>
          </p:nvSpPr>
          <p:spPr>
            <a:xfrm>
              <a:off x="7879696" y="3993048"/>
              <a:ext cx="2870200" cy="1951195"/>
            </a:xfrm>
            <a:prstGeom prst="roundRect">
              <a:avLst/>
            </a:prstGeom>
            <a:solidFill>
              <a:srgbClr val="2F2FA1"/>
            </a:solidFill>
            <a:ln>
              <a:solidFill>
                <a:srgbClr val="F54D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30" name="Picture 6" descr="EPNM 2020">
              <a:extLst>
                <a:ext uri="{FF2B5EF4-FFF2-40B4-BE49-F238E27FC236}">
                  <a16:creationId xmlns:a16="http://schemas.microsoft.com/office/drawing/2014/main" id="{709A58BB-98B2-4546-8E4F-712CB8C0C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808" y="4135874"/>
              <a:ext cx="2477976" cy="1621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0D481CB-E521-4AA2-8C2C-600BA8DA10B8}"/>
              </a:ext>
            </a:extLst>
          </p:cNvPr>
          <p:cNvSpPr txBox="1"/>
          <p:nvPr/>
        </p:nvSpPr>
        <p:spPr>
          <a:xfrm>
            <a:off x="1704888" y="5971473"/>
            <a:ext cx="205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Сингапур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46C4EA-C4FE-4F8E-AAAA-29F82EE672A6}"/>
              </a:ext>
            </a:extLst>
          </p:cNvPr>
          <p:cNvSpPr txBox="1"/>
          <p:nvPr/>
        </p:nvSpPr>
        <p:spPr>
          <a:xfrm>
            <a:off x="5465868" y="5966365"/>
            <a:ext cx="92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Сеул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D85E54-BB22-44C7-BA95-68CA4E6FD547}"/>
              </a:ext>
            </a:extLst>
          </p:cNvPr>
          <p:cNvSpPr txBox="1"/>
          <p:nvPr/>
        </p:nvSpPr>
        <p:spPr>
          <a:xfrm>
            <a:off x="8887806" y="5968195"/>
            <a:ext cx="117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Пекин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158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317</Words>
  <Application>Microsoft Office PowerPoint</Application>
  <PresentationFormat>Широкоэкранный</PresentationFormat>
  <Paragraphs>39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Roboto</vt:lpstr>
      <vt:lpstr>Segoe UI Black</vt:lpstr>
      <vt:lpstr>Тема Office</vt:lpstr>
      <vt:lpstr>Smart city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Aktan Kachymbekov</dc:creator>
  <cp:lastModifiedBy>Aktan Kachymbekov</cp:lastModifiedBy>
  <cp:revision>3</cp:revision>
  <dcterms:created xsi:type="dcterms:W3CDTF">2024-11-18T07:41:00Z</dcterms:created>
  <dcterms:modified xsi:type="dcterms:W3CDTF">2024-11-20T07:26:43Z</dcterms:modified>
</cp:coreProperties>
</file>